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6" r:id="rId6"/>
    <p:sldId id="267" r:id="rId7"/>
    <p:sldId id="268" r:id="rId8"/>
    <p:sldId id="269" r:id="rId9"/>
    <p:sldId id="273" r:id="rId10"/>
    <p:sldId id="275" r:id="rId11"/>
    <p:sldId id="270" r:id="rId12"/>
    <p:sldId id="271" r:id="rId13"/>
    <p:sldId id="272" r:id="rId14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CBAD72-7348-5B58-A2D6-F89C62573E15}" v="389" dt="2023-10-18T18:05:59.174"/>
    <p1510:client id="{2FDECD43-0EE0-6734-CEFD-8C2C0A72D879}" v="64" dt="2023-10-18T05:29:44.645"/>
    <p1510:client id="{47681CD0-5E21-8DF4-DE09-C892C8B2F099}" v="21" dt="2023-10-19T13:31:16.926"/>
    <p1510:client id="{76918E79-0DBB-5B78-A2B4-28AF5C68E47F}" v="431" dt="2023-10-19T11:41:54.298"/>
    <p1510:client id="{79980137-0B16-4446-92C0-D652971308E5}" v="75" dt="2023-10-19T14:10:59.796"/>
    <p1510:client id="{9EB704B0-3E5E-74A9-F793-FA3A094DC351}" v="29" dt="2023-10-18T18:08:08.490"/>
    <p1510:client id="{A0C4576D-659B-C87E-09DB-E3F82C9E009A}" v="81" dt="2023-10-17T15:46:34.716"/>
    <p1510:client id="{B434D01C-4C41-0569-2AFE-523DB751FA7E}" v="891" dt="2023-10-18T17:18:36.649"/>
    <p1510:client id="{F20D4BB3-5B3D-4CCA-A8DD-0FF4C4CFD77E}" v="72" dt="2023-10-17T15:16:54.129"/>
    <p1510:client id="{F79F46E4-FA6B-F9C4-021A-242E6692CA7C}" v="4" dt="2023-10-19T14:12:06.594"/>
    <p1510:client id="{F9E93F9A-ABE1-7240-008A-E9D419FCBA56}" v="6" dt="2023-10-19T13:59:24.5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229AF1-735F-4681-99BB-FFFCBB062973}" type="datetime1">
              <a:rPr lang="pl-PL" smtClean="0"/>
              <a:t>04.01.2024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40B476-207D-484E-895A-89E04D25E721}" type="datetime1">
              <a:rPr lang="pl-PL" noProof="0" smtClean="0"/>
              <a:t>04.01.2024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6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6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2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22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7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80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86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65" r:id="rId6"/>
    <p:sldLayoutId id="2147483761" r:id="rId7"/>
    <p:sldLayoutId id="2147483762" r:id="rId8"/>
    <p:sldLayoutId id="2147483763" r:id="rId9"/>
    <p:sldLayoutId id="2147483764" r:id="rId10"/>
    <p:sldLayoutId id="214748376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409431-C503-0F0A-CA5D-87860211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606" y="250456"/>
            <a:ext cx="9905999" cy="1360898"/>
          </a:xfrm>
        </p:spPr>
        <p:txBody>
          <a:bodyPr/>
          <a:lstStyle/>
          <a:p>
            <a:pPr algn="ctr"/>
            <a:r>
              <a:rPr lang="pl-PL"/>
              <a:t>Terapia Integracji Sensorycznej</a:t>
            </a:r>
          </a:p>
        </p:txBody>
      </p:sp>
      <p:pic>
        <p:nvPicPr>
          <p:cNvPr id="4" name="Symbol zastępczy zawartości 3" descr="Obraz zawierający osoba, zabawa, ubrania, Sprawność fizyczna&#10;&#10;Opis wygenerowany automatycznie">
            <a:extLst>
              <a:ext uri="{FF2B5EF4-FFF2-40B4-BE49-F238E27FC236}">
                <a16:creationId xmlns:a16="http://schemas.microsoft.com/office/drawing/2014/main" id="{D57ACA48-BB34-E450-8365-9E6102C6C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229" y="1928658"/>
            <a:ext cx="6168443" cy="4105543"/>
          </a:xfrm>
        </p:spPr>
      </p:pic>
    </p:spTree>
    <p:extLst>
      <p:ext uri="{BB962C8B-B14F-4D97-AF65-F5344CB8AC3E}">
        <p14:creationId xmlns:p14="http://schemas.microsoft.com/office/powerpoint/2010/main" val="2678033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alowanie na palecie">
            <a:extLst>
              <a:ext uri="{FF2B5EF4-FFF2-40B4-BE49-F238E27FC236}">
                <a16:creationId xmlns:a16="http://schemas.microsoft.com/office/drawing/2014/main" id="{6C4C3952-3F17-A31B-FF32-09DAC6FEF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9" b="4"/>
          <a:stretch/>
        </p:blipFill>
        <p:spPr>
          <a:xfrm>
            <a:off x="6716362" y="10"/>
            <a:ext cx="5475638" cy="4126292"/>
          </a:xfrm>
          <a:custGeom>
            <a:avLst/>
            <a:gdLst/>
            <a:ahLst/>
            <a:cxnLst/>
            <a:rect l="l" t="t" r="r" b="b"/>
            <a:pathLst>
              <a:path w="9098732" h="6858000">
                <a:moveTo>
                  <a:pt x="6010592" y="0"/>
                </a:moveTo>
                <a:lnTo>
                  <a:pt x="8235629" y="4"/>
                </a:lnTo>
                <a:cubicBezTo>
                  <a:pt x="8235629" y="3"/>
                  <a:pt x="8235630" y="3"/>
                  <a:pt x="8235630" y="2"/>
                </a:cubicBezTo>
                <a:lnTo>
                  <a:pt x="9098732" y="0"/>
                </a:lnTo>
                <a:lnTo>
                  <a:pt x="909873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8C63406-9171-4282-BAAB-2DDC6831F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90295" y="-2"/>
            <a:ext cx="8239927" cy="6858000"/>
          </a:xfrm>
          <a:custGeom>
            <a:avLst/>
            <a:gdLst>
              <a:gd name="connsiteX0" fmla="*/ 6010593 w 8239927"/>
              <a:gd name="connsiteY0" fmla="*/ 0 h 6858000"/>
              <a:gd name="connsiteX1" fmla="*/ 8239927 w 8239927"/>
              <a:gd name="connsiteY1" fmla="*/ 0 h 6858000"/>
              <a:gd name="connsiteX2" fmla="*/ 2229335 w 8239927"/>
              <a:gd name="connsiteY2" fmla="*/ 6858000 h 6858000"/>
              <a:gd name="connsiteX3" fmla="*/ 0 w 823992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9927" h="6858000">
                <a:moveTo>
                  <a:pt x="6010593" y="0"/>
                </a:moveTo>
                <a:lnTo>
                  <a:pt x="8239927" y="0"/>
                </a:lnTo>
                <a:lnTo>
                  <a:pt x="222933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62D7C-FC02-AF2F-DE47-8B2D96FE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529" y="542258"/>
            <a:ext cx="8709947" cy="1360898"/>
          </a:xfrm>
        </p:spPr>
        <p:txBody>
          <a:bodyPr>
            <a:normAutofit/>
          </a:bodyPr>
          <a:lstStyle/>
          <a:p>
            <a:pPr algn="ctr"/>
            <a:r>
              <a:rPr lang="pl-PL" sz="3100" dirty="0">
                <a:cs typeface="Times New Roman"/>
              </a:rPr>
              <a:t>P</a:t>
            </a:r>
            <a:r>
              <a:rPr lang="en-US" sz="3100" dirty="0" err="1">
                <a:cs typeface="Times New Roman"/>
              </a:rPr>
              <a:t>rzykłady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zabaw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i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ćwiczeń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stosowanych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podczas</a:t>
            </a:r>
            <a:r>
              <a:rPr lang="en-US" sz="3100" dirty="0">
                <a:cs typeface="Times New Roman"/>
              </a:rPr>
              <a:t> </a:t>
            </a:r>
            <a:br>
              <a:rPr lang="pl-PL" sz="3100" dirty="0">
                <a:cs typeface="Times New Roman"/>
              </a:rPr>
            </a:br>
            <a:r>
              <a:rPr lang="en-US" sz="3100" dirty="0" err="1">
                <a:cs typeface="Times New Roman"/>
              </a:rPr>
              <a:t>zajęć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terapii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integracji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sensorycznej</a:t>
            </a:r>
            <a:r>
              <a:rPr lang="en-US" sz="3100" dirty="0">
                <a:cs typeface="Times New Roman"/>
              </a:rPr>
              <a:t>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F1780-3AFF-E2A4-BA08-E30FC01FA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156" y="2063156"/>
            <a:ext cx="5786678" cy="38401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jednoczesną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fiksacją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wzroku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wyznaczonym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punkcie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lepienie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plasteliny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modeliny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piasku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kinetycznego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układanie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piramid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klocków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palcami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materiałach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różnorodnej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fakturze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substancjami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różnorodnej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konsystencji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oburącz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pozycji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leżącej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brzuchu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przepychanie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siłowanie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deskorolce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pozycji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leżącej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brzuchu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endParaRPr lang="en-US" sz="1300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1468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45CB2-4F7A-4890-00B2-0916550B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667" y="465447"/>
            <a:ext cx="7810169" cy="1360898"/>
          </a:xfrm>
        </p:spPr>
        <p:txBody>
          <a:bodyPr>
            <a:normAutofit/>
          </a:bodyPr>
          <a:lstStyle/>
          <a:p>
            <a:pPr algn="ctr"/>
            <a:r>
              <a:rPr lang="pl-PL" sz="3400" dirty="0">
                <a:latin typeface="Times New Roman"/>
                <a:ea typeface="+mj-lt"/>
                <a:cs typeface="+mj-lt"/>
              </a:rPr>
              <a:t>NA DIAGNOZĘ SKŁADAJĄ SIĘ MIĘDZY INNYMI </a:t>
            </a:r>
            <a:endParaRPr lang="en-US" sz="3400" dirty="0">
              <a:latin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B09AE-4E34-33F4-6BC5-2F3D40DF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54" y="1898032"/>
            <a:ext cx="5550320" cy="4202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dirty="0" err="1">
                <a:latin typeface="Times New Roman"/>
                <a:ea typeface="+mn-lt"/>
                <a:cs typeface="+mn-lt"/>
              </a:rPr>
              <a:t>wywiad</a:t>
            </a:r>
            <a:r>
              <a:rPr lang="en-US" dirty="0">
                <a:latin typeface="Times New Roman"/>
                <a:ea typeface="+mn-lt"/>
                <a:cs typeface="+mn-lt"/>
              </a:rPr>
              <a:t> z </a:t>
            </a:r>
            <a:r>
              <a:rPr lang="en-US" dirty="0" err="1">
                <a:latin typeface="Times New Roman"/>
                <a:ea typeface="+mn-lt"/>
                <a:cs typeface="+mn-lt"/>
              </a:rPr>
              <a:t>rodzicami</a:t>
            </a:r>
            <a:r>
              <a:rPr lang="en-US" dirty="0">
                <a:latin typeface="Times New Roman"/>
                <a:ea typeface="+mn-lt"/>
                <a:cs typeface="+mn-lt"/>
              </a:rPr>
              <a:t> </a:t>
            </a:r>
          </a:p>
          <a:p>
            <a:pPr algn="ctr">
              <a:lnSpc>
                <a:spcPct val="110000"/>
              </a:lnSpc>
            </a:pPr>
            <a:r>
              <a:rPr lang="en-US" dirty="0" err="1">
                <a:latin typeface="Times New Roman"/>
                <a:ea typeface="+mn-lt"/>
                <a:cs typeface="+mn-lt"/>
              </a:rPr>
              <a:t>wypełnienie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przez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rodziców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kilku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kwestionariuszy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dotyczących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funkcjonowania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sensoryczno</a:t>
            </a:r>
            <a:r>
              <a:rPr lang="en-US" dirty="0">
                <a:latin typeface="Times New Roman"/>
                <a:ea typeface="+mn-lt"/>
                <a:cs typeface="+mn-lt"/>
              </a:rPr>
              <a:t> – </a:t>
            </a:r>
            <a:r>
              <a:rPr lang="en-US" dirty="0" err="1">
                <a:latin typeface="Times New Roman"/>
                <a:ea typeface="+mn-lt"/>
                <a:cs typeface="+mn-lt"/>
              </a:rPr>
              <a:t>motorycznego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dziecka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latin typeface="Times New Roman"/>
                <a:ea typeface="+mn-lt"/>
                <a:cs typeface="+mn-lt"/>
              </a:rPr>
              <a:t>testy </a:t>
            </a:r>
            <a:r>
              <a:rPr lang="en-US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próby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kliniczne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czyli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polecenie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dziecku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wykonania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kilku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zadań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pozwalających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ocenić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jego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napięcie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mięśniowe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równowagę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koordynację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czucie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ciała</a:t>
            </a:r>
            <a:endParaRPr lang="en-US" dirty="0">
              <a:latin typeface="Times New Roman"/>
              <a:ea typeface="+mn-lt"/>
              <a:cs typeface="+mn-lt"/>
            </a:endParaRPr>
          </a:p>
          <a:p>
            <a:pPr algn="ctr">
              <a:lnSpc>
                <a:spcPct val="110000"/>
              </a:lnSpc>
            </a:pPr>
            <a:r>
              <a:rPr lang="en-US" dirty="0" err="1">
                <a:latin typeface="Times New Roman"/>
                <a:ea typeface="+mn-lt"/>
                <a:cs typeface="+mn-lt"/>
              </a:rPr>
              <a:t>obserwacja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spontanicznej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aktywności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dziecka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sali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terapeutycznej</a:t>
            </a:r>
            <a:r>
              <a:rPr lang="en-US" dirty="0">
                <a:latin typeface="Times New Roman"/>
                <a:ea typeface="+mn-lt"/>
                <a:cs typeface="+mn-lt"/>
              </a:rPr>
              <a:t>.</a:t>
            </a:r>
            <a:endParaRPr lang="en-US" dirty="0">
              <a:latin typeface="Times New Roman"/>
            </a:endParaRPr>
          </a:p>
        </p:txBody>
      </p:sp>
      <p:pic>
        <p:nvPicPr>
          <p:cNvPr id="5" name="Picture 4" descr="Duża grupa skoczków spadochronowych w powietrzu">
            <a:extLst>
              <a:ext uri="{FF2B5EF4-FFF2-40B4-BE49-F238E27FC236}">
                <a16:creationId xmlns:a16="http://schemas.microsoft.com/office/drawing/2014/main" id="{DDD9935A-302F-6659-EADD-5147788261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4143" r="12465" b="3"/>
          <a:stretch/>
        </p:blipFill>
        <p:spPr>
          <a:xfrm>
            <a:off x="6201752" y="1423367"/>
            <a:ext cx="5990248" cy="5434633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2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150E3-5C2B-7054-B350-4103FEF2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07" y="459983"/>
            <a:ext cx="7810169" cy="13608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CELE TERAPII INTEGRACJI SENSORYCZNEJ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B7A62-6476-38C5-A312-F00BDD98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8407" y="2103429"/>
            <a:ext cx="5895376" cy="338297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/>
                <a:ea typeface="+mn-lt"/>
                <a:cs typeface="+mn-lt"/>
              </a:rPr>
              <a:t>Celem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terapii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integracji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sensorycznej</a:t>
            </a:r>
            <a:r>
              <a:rPr lang="en-US" dirty="0">
                <a:latin typeface="Times New Roman"/>
                <a:ea typeface="+mn-lt"/>
                <a:cs typeface="+mn-lt"/>
              </a:rPr>
              <a:t> jest </a:t>
            </a:r>
            <a:r>
              <a:rPr lang="en-US" dirty="0" err="1">
                <a:latin typeface="Times New Roman"/>
                <a:ea typeface="+mn-lt"/>
                <a:cs typeface="+mn-lt"/>
              </a:rPr>
              <a:t>stymulacja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centralnego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układu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nerwowego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poprzez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pobudzanie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receptorów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zmysłowych</a:t>
            </a:r>
            <a:r>
              <a:rPr lang="en-US" dirty="0">
                <a:latin typeface="Times New Roman"/>
                <a:ea typeface="+mn-lt"/>
                <a:cs typeface="+mn-lt"/>
              </a:rPr>
              <a:t>.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Proces</a:t>
            </a:r>
            <a:r>
              <a:rPr lang="en-US" dirty="0">
                <a:latin typeface="Times New Roman"/>
                <a:ea typeface="+mn-lt"/>
                <a:cs typeface="+mn-lt"/>
              </a:rPr>
              <a:t> ten ma </a:t>
            </a:r>
            <a:r>
              <a:rPr lang="en-US" dirty="0" err="1">
                <a:latin typeface="Times New Roman"/>
                <a:ea typeface="+mn-lt"/>
                <a:cs typeface="+mn-lt"/>
              </a:rPr>
              <a:t>dostarczyć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aparatowi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sensorycznemu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odpowiednią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ilość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jakość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bodźców</a:t>
            </a:r>
            <a:r>
              <a:rPr lang="en-US" dirty="0">
                <a:latin typeface="Times New Roman"/>
                <a:ea typeface="+mn-lt"/>
                <a:cs typeface="+mn-lt"/>
              </a:rPr>
              <a:t>, aby </a:t>
            </a:r>
            <a:r>
              <a:rPr lang="en-US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dirty="0">
                <a:latin typeface="Times New Roman"/>
                <a:ea typeface="+mn-lt"/>
                <a:cs typeface="+mn-lt"/>
              </a:rPr>
              <a:t> ich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podstawie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mózg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nauczył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się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właściwego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reagowania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wykształcił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prawidłowe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reakcje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adaptacyjne</a:t>
            </a:r>
            <a:endParaRPr lang="en-US" dirty="0">
              <a:latin typeface="Times New Roman"/>
            </a:endParaRPr>
          </a:p>
        </p:txBody>
      </p:sp>
      <p:pic>
        <p:nvPicPr>
          <p:cNvPr id="5" name="Picture 4" descr="Obraz ze skanowania ludzkiego mózgu w klinice neurologii">
            <a:extLst>
              <a:ext uri="{FF2B5EF4-FFF2-40B4-BE49-F238E27FC236}">
                <a16:creationId xmlns:a16="http://schemas.microsoft.com/office/drawing/2014/main" id="{B7394860-9804-CBEC-D635-99A754901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7351" r="4" b="4"/>
          <a:stretch/>
        </p:blipFill>
        <p:spPr>
          <a:xfrm>
            <a:off x="5770432" y="1020802"/>
            <a:ext cx="6421568" cy="5837198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054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7147F5-2768-E7A9-AC08-F82D238D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64" y="508581"/>
            <a:ext cx="7810169" cy="13608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CELE TERAPII INTEGRACJI SENSORYCZNEJ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49B32-BFAF-BA4B-E811-3315831B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99" y="2332029"/>
            <a:ext cx="5435302" cy="33829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/>
                <a:ea typeface="+mn-lt"/>
                <a:cs typeface="+mn-lt"/>
              </a:rPr>
              <a:t>Oddziaływanie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terapeutyczne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polega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planowym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bodźcowaniu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trzech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podstawowych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pierwotnych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zmysłów</a:t>
            </a:r>
            <a:r>
              <a:rPr lang="en-US" dirty="0">
                <a:latin typeface="Times New Roman"/>
                <a:ea typeface="+mn-lt"/>
                <a:cs typeface="+mn-lt"/>
              </a:rPr>
              <a:t>: </a:t>
            </a:r>
            <a:r>
              <a:rPr lang="en-US" dirty="0" err="1">
                <a:latin typeface="Times New Roman"/>
                <a:ea typeface="+mn-lt"/>
                <a:cs typeface="+mn-lt"/>
              </a:rPr>
              <a:t>dotyku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czucia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głębokiego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równowagi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które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stanowią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bazę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dla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wykształcenia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wyższych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bardziej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zaawansowanych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umiejętności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przetwarzania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sensorycznego</a:t>
            </a:r>
            <a:r>
              <a:rPr lang="en-US" dirty="0">
                <a:latin typeface="Times New Roman"/>
                <a:ea typeface="+mn-lt"/>
                <a:cs typeface="+mn-lt"/>
              </a:rPr>
              <a:t>.</a:t>
            </a:r>
            <a:endParaRPr lang="en-US" dirty="0">
              <a:latin typeface="Times New Roman"/>
            </a:endParaRPr>
          </a:p>
        </p:txBody>
      </p:sp>
      <p:pic>
        <p:nvPicPr>
          <p:cNvPr id="5" name="Picture 4" descr="Białe kamienie zrównoważone na stosie">
            <a:extLst>
              <a:ext uri="{FF2B5EF4-FFF2-40B4-BE49-F238E27FC236}">
                <a16:creationId xmlns:a16="http://schemas.microsoft.com/office/drawing/2014/main" id="{8441E4CA-36EB-2AA2-00D8-C1B4EF0A4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553" r="-3" b="-3"/>
          <a:stretch/>
        </p:blipFill>
        <p:spPr>
          <a:xfrm>
            <a:off x="4634621" y="10"/>
            <a:ext cx="7557379" cy="6857990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CCF96-DD30-CFC3-5277-1FD9A715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18" y="731389"/>
            <a:ext cx="9905999" cy="1360898"/>
          </a:xfrm>
        </p:spPr>
        <p:txBody>
          <a:bodyPr/>
          <a:lstStyle/>
          <a:p>
            <a:pPr algn="ctr"/>
            <a:r>
              <a:rPr lang="en-US" dirty="0">
                <a:ea typeface="+mj-lt"/>
                <a:cs typeface="Times New Roman" panose="02020603050405020304" pitchFamily="18" charset="0"/>
              </a:rPr>
              <a:t>CELE TERAPII INTEGRACJI SENSORYCZNEJ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333D-D510-6007-5800-886F17759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792" y="2892743"/>
            <a:ext cx="7332452" cy="19424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Times New Roman"/>
                <a:ea typeface="+mn-lt"/>
                <a:cs typeface="+mn-lt"/>
              </a:rPr>
              <a:t>W </a:t>
            </a:r>
            <a:r>
              <a:rPr lang="en-US" dirty="0" err="1">
                <a:latin typeface="Times New Roman"/>
                <a:ea typeface="+mn-lt"/>
                <a:cs typeface="+mn-lt"/>
              </a:rPr>
              <a:t>wyniku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przeprowadzonej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stymulacji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poprawia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się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integracja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sensoryczna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wzmacniają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procesy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nerwowe</a:t>
            </a:r>
            <a:r>
              <a:rPr lang="en-US" dirty="0">
                <a:latin typeface="Times New Roman"/>
                <a:ea typeface="+mn-lt"/>
                <a:cs typeface="+mn-lt"/>
              </a:rPr>
              <a:t>, co w </a:t>
            </a:r>
            <a:r>
              <a:rPr lang="en-US" dirty="0" err="1">
                <a:latin typeface="Times New Roman"/>
                <a:ea typeface="+mn-lt"/>
                <a:cs typeface="+mn-lt"/>
              </a:rPr>
              <a:t>sposób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automatyczny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przekłada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się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na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pojawienie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nowych</a:t>
            </a:r>
            <a:r>
              <a:rPr lang="en-US" dirty="0">
                <a:latin typeface="Times New Roman"/>
                <a:ea typeface="+mn-lt"/>
                <a:cs typeface="+mn-lt"/>
              </a:rPr>
              <a:t>, </a:t>
            </a:r>
            <a:r>
              <a:rPr lang="en-US" dirty="0" err="1">
                <a:latin typeface="Times New Roman"/>
                <a:ea typeface="+mn-lt"/>
                <a:cs typeface="+mn-lt"/>
              </a:rPr>
              <a:t>adekwatnych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reakcji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dirty="0">
                <a:latin typeface="Times New Roman"/>
                <a:ea typeface="+mn-lt"/>
                <a:cs typeface="+mn-lt"/>
              </a:rPr>
              <a:t> </a:t>
            </a:r>
            <a:r>
              <a:rPr lang="en-US" dirty="0" err="1">
                <a:latin typeface="Times New Roman"/>
                <a:ea typeface="+mn-lt"/>
                <a:cs typeface="+mn-lt"/>
              </a:rPr>
              <a:t>zachowań</a:t>
            </a:r>
            <a:r>
              <a:rPr lang="en-US" dirty="0">
                <a:latin typeface="Times New Roman"/>
                <a:ea typeface="+mn-lt"/>
                <a:cs typeface="+mn-lt"/>
              </a:rPr>
              <a:t>.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202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953CED-2AF5-5332-624E-F6C7BA964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78407"/>
            <a:ext cx="9905999" cy="1360898"/>
          </a:xfrm>
        </p:spPr>
        <p:txBody>
          <a:bodyPr/>
          <a:lstStyle/>
          <a:p>
            <a:pPr algn="ctr"/>
            <a:r>
              <a:rPr lang="pl-PL" dirty="0">
                <a:cs typeface="Times New Roman" panose="02020603050405020304" pitchFamily="18" charset="0"/>
              </a:rPr>
              <a:t>ZMYSŁY I ROLA MÓZGU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309197-624E-1B06-A0FC-BD881412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89575"/>
            <a:ext cx="9905999" cy="35671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Zmysły dostarczają informacji o fizycznej kondycji ciała i otoczenia. Informacje te płyną z siedmiu receptorów: 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wzrok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słuch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dotyk 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przedsionek 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czucie głębokie 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węch </a:t>
            </a:r>
          </a:p>
          <a:p>
            <a:pPr algn="ctr"/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smak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881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C399CB-CFC2-B2C1-42EC-0C534B2DA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cs typeface="Times New Roman" panose="02020603050405020304" pitchFamily="18" charset="0"/>
              </a:rPr>
              <a:t>DOTYK, PRZEDSIONEK, PROPROCEPCJA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6B9BF5-25F7-1647-D0BC-59E7C2109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Zmysły słuchu i wzroku są pobudzane przez bodźce płynące z dotyku,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propriocepcji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układu przedsionkowego.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Zmysły te wpływają na umiejętności ruchowe, koordynację oraz koncentracje. 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funkcjonowanie tych zmysłów jest niezbędne do tego by nabywać nowe umiejętności ruchowe i poznawcze.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48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85B57F6-59DE-4274-A37C-F47FE4E42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2A2BE-EE86-2E14-2800-FD3F6B658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181" y="513932"/>
            <a:ext cx="7810169" cy="13608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>
                <a:ea typeface="+mj-lt"/>
                <a:cs typeface="+mj-lt"/>
              </a:rPr>
              <a:t>P</a:t>
            </a:r>
            <a:r>
              <a:rPr lang="en-US" sz="3100" dirty="0" err="1">
                <a:ea typeface="+mj-lt"/>
                <a:cs typeface="+mj-lt"/>
              </a:rPr>
              <a:t>rzykłady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zabaw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i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ćwiczeń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stosowanych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podczas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zajęć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terapii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integracji</a:t>
            </a:r>
            <a:r>
              <a:rPr lang="en-US" sz="3100" dirty="0">
                <a:ea typeface="+mj-lt"/>
                <a:cs typeface="+mj-lt"/>
              </a:rPr>
              <a:t> </a:t>
            </a:r>
            <a:r>
              <a:rPr lang="en-US" sz="3100" dirty="0" err="1">
                <a:ea typeface="+mj-lt"/>
                <a:cs typeface="+mj-lt"/>
              </a:rPr>
              <a:t>sensorycznej</a:t>
            </a:r>
            <a:r>
              <a:rPr lang="en-US" sz="3100" dirty="0">
                <a:ea typeface="+mj-lt"/>
                <a:cs typeface="+mj-lt"/>
              </a:rPr>
              <a:t>:</a:t>
            </a:r>
            <a:endParaRPr lang="en-US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255F-A6A3-D014-B1A3-E06E0DAD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793" y="2167555"/>
            <a:ext cx="5435302" cy="33829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huśtanie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ruchem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liniowym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obrotowym</a:t>
            </a:r>
            <a:endParaRPr lang="en-US" sz="18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huśtanie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ruchem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liniowym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obrotowym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z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jednoczesnym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wykonywaniem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czynności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dodatkowych</a:t>
            </a:r>
            <a:r>
              <a:rPr lang="en-US" sz="1800" dirty="0">
                <a:latin typeface="Times New Roman"/>
                <a:ea typeface="+mn-lt"/>
                <a:cs typeface="+mn-lt"/>
              </a:rPr>
              <a:t>: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układaniem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puzzli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rzucaniem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przedmiotami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do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celu</a:t>
            </a:r>
            <a:endParaRPr lang="en-US" sz="18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uciskanie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ciała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różnymi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przedmiotami</a:t>
            </a:r>
            <a:endParaRPr lang="en-US" sz="18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uciskanie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rożnych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przedmiotów</a:t>
            </a:r>
            <a:endParaRPr lang="en-US" sz="18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pokonywanie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toru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przeszkód</a:t>
            </a:r>
            <a:endParaRPr lang="en-US" sz="1800" dirty="0">
              <a:latin typeface="Times New Roman"/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1800" dirty="0" err="1">
                <a:latin typeface="Times New Roman"/>
                <a:ea typeface="+mn-lt"/>
                <a:cs typeface="+mn-lt"/>
              </a:rPr>
              <a:t>pchanie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,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ciągnięcie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ciężkich</a:t>
            </a:r>
            <a:r>
              <a:rPr lang="en-US" sz="1800" dirty="0">
                <a:latin typeface="Times New Roman"/>
                <a:ea typeface="+mn-lt"/>
                <a:cs typeface="+mn-lt"/>
              </a:rPr>
              <a:t> </a:t>
            </a:r>
            <a:r>
              <a:rPr lang="en-US" sz="1800" dirty="0" err="1">
                <a:latin typeface="Times New Roman"/>
                <a:ea typeface="+mn-lt"/>
                <a:cs typeface="+mn-lt"/>
              </a:rPr>
              <a:t>przedmiotów</a:t>
            </a:r>
            <a:endParaRPr lang="en-US" sz="1800" dirty="0">
              <a:latin typeface="Times New Roman"/>
            </a:endParaRPr>
          </a:p>
        </p:txBody>
      </p:sp>
      <p:pic>
        <p:nvPicPr>
          <p:cNvPr id="5" name="Picture 4" descr="Hantle na podłodze siłowni">
            <a:extLst>
              <a:ext uri="{FF2B5EF4-FFF2-40B4-BE49-F238E27FC236}">
                <a16:creationId xmlns:a16="http://schemas.microsoft.com/office/drawing/2014/main" id="{3622A873-D0C5-8742-9919-42D975F88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7034" r="10" b="10"/>
          <a:stretch/>
        </p:blipFill>
        <p:spPr>
          <a:xfrm>
            <a:off x="6115488" y="1365859"/>
            <a:ext cx="6076512" cy="5492141"/>
          </a:xfrm>
          <a:custGeom>
            <a:avLst/>
            <a:gdLst/>
            <a:ahLst/>
            <a:cxnLst/>
            <a:rect l="l" t="t" r="r" b="b"/>
            <a:pathLst>
              <a:path w="7557379" h="6858000">
                <a:moveTo>
                  <a:pt x="62130" y="0"/>
                </a:moveTo>
                <a:lnTo>
                  <a:pt x="7557379" y="0"/>
                </a:lnTo>
                <a:lnTo>
                  <a:pt x="755737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736812" y="6857999"/>
                </a:lnTo>
                <a:lnTo>
                  <a:pt x="6722464" y="3"/>
                </a:lnTo>
                <a:lnTo>
                  <a:pt x="7041779" y="1"/>
                </a:lnTo>
                <a:lnTo>
                  <a:pt x="62130" y="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6B3702-19B7-471C-974D-4A163151E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76547" y="0"/>
            <a:ext cx="6812757" cy="6858000"/>
          </a:xfrm>
          <a:custGeom>
            <a:avLst/>
            <a:gdLst>
              <a:gd name="connsiteX0" fmla="*/ 6010592 w 6899617"/>
              <a:gd name="connsiteY0" fmla="*/ 0 h 6858000"/>
              <a:gd name="connsiteX1" fmla="*/ 6899617 w 6899617"/>
              <a:gd name="connsiteY1" fmla="*/ 0 h 6858000"/>
              <a:gd name="connsiteX2" fmla="*/ 6899617 w 6899617"/>
              <a:gd name="connsiteY2" fmla="*/ 1529274 h 6858000"/>
              <a:gd name="connsiteX3" fmla="*/ 2229334 w 6899617"/>
              <a:gd name="connsiteY3" fmla="*/ 6858000 h 6858000"/>
              <a:gd name="connsiteX4" fmla="*/ 0 w 6899617"/>
              <a:gd name="connsiteY4" fmla="*/ 6858000 h 6858000"/>
              <a:gd name="connsiteX0" fmla="*/ 5966258 w 6855283"/>
              <a:gd name="connsiteY0" fmla="*/ 0 h 6858000"/>
              <a:gd name="connsiteX1" fmla="*/ 6855283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55283"/>
              <a:gd name="connsiteY0" fmla="*/ 0 h 6858000"/>
              <a:gd name="connsiteX1" fmla="*/ 6810948 w 6855283"/>
              <a:gd name="connsiteY1" fmla="*/ 0 h 6858000"/>
              <a:gd name="connsiteX2" fmla="*/ 6855283 w 6855283"/>
              <a:gd name="connsiteY2" fmla="*/ 1529274 h 6858000"/>
              <a:gd name="connsiteX3" fmla="*/ 2185000 w 6855283"/>
              <a:gd name="connsiteY3" fmla="*/ 6858000 h 6858000"/>
              <a:gd name="connsiteX4" fmla="*/ 0 w 6855283"/>
              <a:gd name="connsiteY4" fmla="*/ 6858000 h 6858000"/>
              <a:gd name="connsiteX5" fmla="*/ 5966258 w 6855283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62525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0948"/>
              <a:gd name="connsiteY0" fmla="*/ 0 h 6858000"/>
              <a:gd name="connsiteX1" fmla="*/ 6810948 w 6810948"/>
              <a:gd name="connsiteY1" fmla="*/ 0 h 6858000"/>
              <a:gd name="connsiteX2" fmla="*/ 6799865 w 6810948"/>
              <a:gd name="connsiteY2" fmla="*/ 1551442 h 6858000"/>
              <a:gd name="connsiteX3" fmla="*/ 2185000 w 6810948"/>
              <a:gd name="connsiteY3" fmla="*/ 6858000 h 6858000"/>
              <a:gd name="connsiteX4" fmla="*/ 0 w 6810948"/>
              <a:gd name="connsiteY4" fmla="*/ 6858000 h 6858000"/>
              <a:gd name="connsiteX5" fmla="*/ 5966258 w 6810948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  <a:gd name="connsiteX0" fmla="*/ 5966258 w 6812757"/>
              <a:gd name="connsiteY0" fmla="*/ 0 h 6858000"/>
              <a:gd name="connsiteX1" fmla="*/ 6810948 w 6812757"/>
              <a:gd name="connsiteY1" fmla="*/ 0 h 6858000"/>
              <a:gd name="connsiteX2" fmla="*/ 6811779 w 6812757"/>
              <a:gd name="connsiteY2" fmla="*/ 1527614 h 6858000"/>
              <a:gd name="connsiteX3" fmla="*/ 2185000 w 6812757"/>
              <a:gd name="connsiteY3" fmla="*/ 6858000 h 6858000"/>
              <a:gd name="connsiteX4" fmla="*/ 0 w 6812757"/>
              <a:gd name="connsiteY4" fmla="*/ 6858000 h 6858000"/>
              <a:gd name="connsiteX5" fmla="*/ 5966258 w 681275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2757" h="6858000">
                <a:moveTo>
                  <a:pt x="5966258" y="0"/>
                </a:moveTo>
                <a:lnTo>
                  <a:pt x="6810948" y="0"/>
                </a:lnTo>
                <a:cubicBezTo>
                  <a:pt x="6807254" y="520842"/>
                  <a:pt x="6815473" y="1006772"/>
                  <a:pt x="6811779" y="1527614"/>
                </a:cubicBezTo>
                <a:lnTo>
                  <a:pt x="2185000" y="6858000"/>
                </a:lnTo>
                <a:lnTo>
                  <a:pt x="0" y="6858000"/>
                </a:lnTo>
                <a:lnTo>
                  <a:pt x="5966258" y="0"/>
                </a:ln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D86B0D-0E25-49AC-8123-2522E0A7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0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7984-561D-2667-264D-74656B36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8774" y="815426"/>
            <a:ext cx="8770188" cy="1360898"/>
          </a:xfrm>
        </p:spPr>
        <p:txBody>
          <a:bodyPr/>
          <a:lstStyle/>
          <a:p>
            <a:pPr algn="ctr"/>
            <a:r>
              <a:rPr lang="pl-PL" sz="3100" dirty="0">
                <a:cs typeface="Times New Roman"/>
              </a:rPr>
              <a:t>P</a:t>
            </a:r>
            <a:r>
              <a:rPr lang="en-US" sz="3100" dirty="0" err="1">
                <a:cs typeface="Times New Roman"/>
              </a:rPr>
              <a:t>rzykłady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zabaw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i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ćwiczeń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stosowanych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podczas</a:t>
            </a:r>
            <a:r>
              <a:rPr lang="en-US" sz="3100" dirty="0">
                <a:cs typeface="Times New Roman"/>
              </a:rPr>
              <a:t> </a:t>
            </a:r>
            <a:br>
              <a:rPr lang="pl-PL" sz="3100" dirty="0">
                <a:cs typeface="Times New Roman"/>
              </a:rPr>
            </a:br>
            <a:r>
              <a:rPr lang="en-US" sz="3100" dirty="0" err="1">
                <a:cs typeface="Times New Roman"/>
              </a:rPr>
              <a:t>zajęć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terapii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integracji</a:t>
            </a:r>
            <a:r>
              <a:rPr lang="en-US" sz="3100" dirty="0">
                <a:cs typeface="Times New Roman"/>
              </a:rPr>
              <a:t> </a:t>
            </a:r>
            <a:r>
              <a:rPr lang="en-US" sz="3100" dirty="0" err="1">
                <a:cs typeface="Times New Roman"/>
              </a:rPr>
              <a:t>sensorycznej</a:t>
            </a:r>
            <a:r>
              <a:rPr lang="en-US" sz="3100" dirty="0">
                <a:cs typeface="Times New Roman"/>
              </a:rPr>
              <a:t>: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3545-C901-0BCB-F144-D8320A61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przebywanie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pozycji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do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góry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nogami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chodzenie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po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podłożu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różnego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otwartymi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zamkniętymi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oczami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podskoki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jednej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nogach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przeskakiwanie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nogę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skakanie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wokół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własnej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przeskakiwanie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przeszkód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wchodzenie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schodzenie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wskakiwanie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zeskakiwanie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ze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stopnia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turlanie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różnych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kierunkach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otwartymi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zamkniętymi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oczami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225799"/>
      </p:ext>
    </p:extLst>
  </p:cSld>
  <p:clrMapOvr>
    <a:masterClrMapping/>
  </p:clrMapOvr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C2F7BF6-CD39-4568-B8BD-EA8D252E100B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0F2AC-8567-4D03-BFFC-653DB596C528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14</TotalTime>
  <Words>446</Words>
  <Application>Microsoft Office PowerPoint</Application>
  <PresentationFormat>Panoramiczny</PresentationFormat>
  <Paragraphs>51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Walbaum Display</vt:lpstr>
      <vt:lpstr>RegattaVTI</vt:lpstr>
      <vt:lpstr>Terapia Integracji Sensorycznej</vt:lpstr>
      <vt:lpstr>NA DIAGNOZĘ SKŁADAJĄ SIĘ MIĘDZY INNYMI </vt:lpstr>
      <vt:lpstr>CELE TERAPII INTEGRACJI SENSORYCZNEJ</vt:lpstr>
      <vt:lpstr>CELE TERAPII INTEGRACJI SENSORYCZNEJ</vt:lpstr>
      <vt:lpstr>CELE TERAPII INTEGRACJI SENSORYCZNEJ</vt:lpstr>
      <vt:lpstr>ZMYSŁY I ROLA MÓZGU</vt:lpstr>
      <vt:lpstr>DOTYK, PRZEDSIONEK, PROPROCEPCJA</vt:lpstr>
      <vt:lpstr>Przykłady zabaw i ćwiczeń stosowanych podczas zajęć terapii integracji sensorycznej:</vt:lpstr>
      <vt:lpstr>Przykłady zabaw i ćwiczeń stosowanych podczas  zajęć terapii integracji sensorycznej: </vt:lpstr>
      <vt:lpstr>Przykłady zabaw i ćwiczeń stosowanych podczas  zajęć terapii integracji sensorycznej: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Kinga Jamróz</dc:creator>
  <cp:lastModifiedBy>Kinga</cp:lastModifiedBy>
  <cp:revision>4</cp:revision>
  <dcterms:created xsi:type="dcterms:W3CDTF">2023-10-17T15:03:57Z</dcterms:created>
  <dcterms:modified xsi:type="dcterms:W3CDTF">2024-01-04T12:24:14Z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